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1" r:id="rId2"/>
  </p:sldMasterIdLst>
  <p:notesMasterIdLst>
    <p:notesMasterId r:id="rId25"/>
  </p:notesMasterIdLst>
  <p:sldIdLst>
    <p:sldId id="274" r:id="rId3"/>
    <p:sldId id="269" r:id="rId4"/>
    <p:sldId id="288" r:id="rId5"/>
    <p:sldId id="298" r:id="rId6"/>
    <p:sldId id="289" r:id="rId7"/>
    <p:sldId id="300" r:id="rId8"/>
    <p:sldId id="286" r:id="rId9"/>
    <p:sldId id="279" r:id="rId10"/>
    <p:sldId id="299" r:id="rId11"/>
    <p:sldId id="280" r:id="rId12"/>
    <p:sldId id="281" r:id="rId13"/>
    <p:sldId id="282" r:id="rId14"/>
    <p:sldId id="277" r:id="rId15"/>
    <p:sldId id="278" r:id="rId16"/>
    <p:sldId id="291" r:id="rId17"/>
    <p:sldId id="292" r:id="rId18"/>
    <p:sldId id="295" r:id="rId19"/>
    <p:sldId id="296" r:id="rId20"/>
    <p:sldId id="290" r:id="rId21"/>
    <p:sldId id="293" r:id="rId22"/>
    <p:sldId id="297" r:id="rId23"/>
    <p:sldId id="294" r:id="rId2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omas feys" initials="tf" lastIdx="1" clrIdx="0">
    <p:extLst>
      <p:ext uri="{19B8F6BF-5375-455C-9EA6-DF929625EA0E}">
        <p15:presenceInfo xmlns:p15="http://schemas.microsoft.com/office/powerpoint/2012/main" userId="0db7adf8fc9599d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82365" autoAdjust="0"/>
  </p:normalViewPr>
  <p:slideViewPr>
    <p:cSldViewPr snapToGrid="0">
      <p:cViewPr varScale="1">
        <p:scale>
          <a:sx n="59" d="100"/>
          <a:sy n="59" d="100"/>
        </p:scale>
        <p:origin x="10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6C065-9ECC-42E5-868F-B6CD22341737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444F9F-0AE5-465A-916E-50425009CEB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1150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noProof="0" dirty="0"/>
              <a:t>Volledige systeem eens bespreken zodat duidelijk is wat we willen bereiken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44F9F-0AE5-465A-916E-50425009CEBB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61030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LI" dirty="0" err="1"/>
              <a:t>Overzicht</a:t>
            </a:r>
            <a:r>
              <a:rPr lang="de-LI" dirty="0"/>
              <a:t> van de </a:t>
            </a:r>
            <a:r>
              <a:rPr lang="de-LI" dirty="0" err="1"/>
              <a:t>hardware</a:t>
            </a:r>
            <a:r>
              <a:rPr lang="de-LI" dirty="0"/>
              <a:t> </a:t>
            </a:r>
            <a:r>
              <a:rPr lang="de-LI" dirty="0" err="1"/>
              <a:t>bespreken</a:t>
            </a:r>
            <a:r>
              <a:rPr lang="de-LI" dirty="0"/>
              <a:t> </a:t>
            </a:r>
            <a:r>
              <a:rPr lang="de-LI" dirty="0" err="1"/>
              <a:t>zodat</a:t>
            </a:r>
            <a:r>
              <a:rPr lang="de-LI" dirty="0"/>
              <a:t> </a:t>
            </a:r>
            <a:r>
              <a:rPr lang="de-LI" dirty="0" err="1"/>
              <a:t>het</a:t>
            </a:r>
            <a:r>
              <a:rPr lang="de-LI" dirty="0"/>
              <a:t> </a:t>
            </a:r>
            <a:r>
              <a:rPr lang="de-LI" dirty="0" err="1"/>
              <a:t>volledige</a:t>
            </a:r>
            <a:r>
              <a:rPr lang="de-LI" dirty="0"/>
              <a:t> </a:t>
            </a:r>
            <a:r>
              <a:rPr lang="de-LI" dirty="0" err="1"/>
              <a:t>beeld</a:t>
            </a:r>
            <a:r>
              <a:rPr lang="de-LI" dirty="0"/>
              <a:t> </a:t>
            </a:r>
            <a:r>
              <a:rPr lang="de-LI" dirty="0" err="1"/>
              <a:t>duidelijk</a:t>
            </a:r>
            <a:r>
              <a:rPr lang="de-LI" dirty="0"/>
              <a:t> </a:t>
            </a:r>
            <a:r>
              <a:rPr lang="de-LI" dirty="0" err="1"/>
              <a:t>is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44F9F-0AE5-465A-916E-50425009CEBB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93734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44F9F-0AE5-465A-916E-50425009CEBB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98883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LI" dirty="0"/>
              <a:t>The </a:t>
            </a:r>
            <a:r>
              <a:rPr lang="de-LI" dirty="0" err="1"/>
              <a:t>correct</a:t>
            </a:r>
            <a:r>
              <a:rPr lang="de-LI" dirty="0"/>
              <a:t> </a:t>
            </a:r>
            <a:r>
              <a:rPr lang="de-LI" dirty="0" err="1"/>
              <a:t>functionality</a:t>
            </a:r>
            <a:r>
              <a:rPr lang="de-LI" dirty="0"/>
              <a:t> </a:t>
            </a:r>
            <a:r>
              <a:rPr lang="de-LI" dirty="0" err="1"/>
              <a:t>of</a:t>
            </a:r>
            <a:r>
              <a:rPr lang="de-LI" dirty="0"/>
              <a:t>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software</a:t>
            </a:r>
            <a:r>
              <a:rPr lang="de-LI" dirty="0"/>
              <a:t> </a:t>
            </a:r>
            <a:r>
              <a:rPr lang="de-LI" dirty="0" err="1"/>
              <a:t>has</a:t>
            </a:r>
            <a:r>
              <a:rPr lang="de-LI" dirty="0"/>
              <a:t> </a:t>
            </a:r>
            <a:r>
              <a:rPr lang="de-LI" dirty="0" err="1"/>
              <a:t>been</a:t>
            </a:r>
            <a:r>
              <a:rPr lang="de-LI" dirty="0"/>
              <a:t> </a:t>
            </a:r>
            <a:r>
              <a:rPr lang="de-LI" dirty="0" err="1"/>
              <a:t>tested</a:t>
            </a:r>
            <a:r>
              <a:rPr lang="de-LI" dirty="0"/>
              <a:t> </a:t>
            </a:r>
            <a:r>
              <a:rPr lang="de-LI" dirty="0" err="1"/>
              <a:t>by</a:t>
            </a:r>
            <a:r>
              <a:rPr lang="de-LI" dirty="0"/>
              <a:t> </a:t>
            </a:r>
            <a:r>
              <a:rPr lang="de-LI" dirty="0" err="1"/>
              <a:t>uploading</a:t>
            </a:r>
            <a:r>
              <a:rPr lang="de-LI" dirty="0"/>
              <a:t> </a:t>
            </a:r>
            <a:r>
              <a:rPr lang="de-LI" dirty="0" err="1"/>
              <a:t>the</a:t>
            </a:r>
            <a:r>
              <a:rPr lang="de-LI" dirty="0"/>
              <a:t> code in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development</a:t>
            </a:r>
            <a:r>
              <a:rPr lang="de-LI" dirty="0"/>
              <a:t> kit.</a:t>
            </a:r>
          </a:p>
          <a:p>
            <a:r>
              <a:rPr lang="de-LI" dirty="0"/>
              <a:t>The </a:t>
            </a:r>
            <a:r>
              <a:rPr lang="de-LI" dirty="0" err="1"/>
              <a:t>sensor</a:t>
            </a:r>
            <a:r>
              <a:rPr lang="de-LI" dirty="0"/>
              <a:t> </a:t>
            </a:r>
            <a:r>
              <a:rPr lang="de-LI" dirty="0" err="1"/>
              <a:t>data</a:t>
            </a:r>
            <a:r>
              <a:rPr lang="de-LI" dirty="0"/>
              <a:t> </a:t>
            </a:r>
            <a:r>
              <a:rPr lang="de-LI" dirty="0" err="1"/>
              <a:t>of</a:t>
            </a:r>
            <a:r>
              <a:rPr lang="de-LI" dirty="0"/>
              <a:t>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ir</a:t>
            </a:r>
            <a:r>
              <a:rPr lang="de-LI" dirty="0"/>
              <a:t> </a:t>
            </a:r>
            <a:r>
              <a:rPr lang="de-LI" dirty="0" err="1"/>
              <a:t>sensor</a:t>
            </a:r>
            <a:r>
              <a:rPr lang="de-LI" dirty="0"/>
              <a:t> and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airquality</a:t>
            </a:r>
            <a:r>
              <a:rPr lang="de-LI" dirty="0"/>
              <a:t> </a:t>
            </a:r>
            <a:r>
              <a:rPr lang="de-LI" dirty="0" err="1"/>
              <a:t>sensor</a:t>
            </a:r>
            <a:r>
              <a:rPr lang="de-LI" dirty="0"/>
              <a:t> was </a:t>
            </a:r>
            <a:r>
              <a:rPr lang="de-LI" dirty="0" err="1"/>
              <a:t>succesfully</a:t>
            </a:r>
            <a:r>
              <a:rPr lang="de-LI" dirty="0"/>
              <a:t> </a:t>
            </a:r>
            <a:r>
              <a:rPr lang="de-LI" dirty="0" err="1"/>
              <a:t>updated</a:t>
            </a:r>
            <a:r>
              <a:rPr lang="de-LI" dirty="0"/>
              <a:t> </a:t>
            </a:r>
            <a:r>
              <a:rPr lang="de-LI" dirty="0" err="1"/>
              <a:t>every</a:t>
            </a:r>
            <a:r>
              <a:rPr lang="de-LI" dirty="0"/>
              <a:t> </a:t>
            </a:r>
            <a:r>
              <a:rPr lang="de-LI" dirty="0" err="1"/>
              <a:t>ten</a:t>
            </a:r>
            <a:r>
              <a:rPr lang="de-LI" dirty="0"/>
              <a:t> </a:t>
            </a:r>
            <a:r>
              <a:rPr lang="de-LI" dirty="0" err="1"/>
              <a:t>minutes</a:t>
            </a:r>
            <a:r>
              <a:rPr lang="de-LI" dirty="0"/>
              <a:t>. </a:t>
            </a:r>
          </a:p>
          <a:p>
            <a:r>
              <a:rPr lang="de-LI" dirty="0" err="1"/>
              <a:t>Then</a:t>
            </a:r>
            <a:r>
              <a:rPr lang="de-LI" dirty="0"/>
              <a:t>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sensor</a:t>
            </a:r>
            <a:r>
              <a:rPr lang="de-LI" dirty="0"/>
              <a:t> </a:t>
            </a:r>
            <a:r>
              <a:rPr lang="de-LI" dirty="0" err="1"/>
              <a:t>data</a:t>
            </a:r>
            <a:r>
              <a:rPr lang="de-LI" dirty="0"/>
              <a:t> was </a:t>
            </a:r>
            <a:r>
              <a:rPr lang="de-LI" dirty="0" err="1"/>
              <a:t>succesfully</a:t>
            </a:r>
            <a:r>
              <a:rPr lang="de-LI" dirty="0"/>
              <a:t> </a:t>
            </a:r>
            <a:r>
              <a:rPr lang="de-LI" dirty="0" err="1"/>
              <a:t>transmitted</a:t>
            </a:r>
            <a:r>
              <a:rPr lang="de-LI" dirty="0"/>
              <a:t> </a:t>
            </a:r>
            <a:r>
              <a:rPr lang="de-LI" dirty="0" err="1"/>
              <a:t>to</a:t>
            </a:r>
            <a:r>
              <a:rPr lang="de-LI" dirty="0"/>
              <a:t>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server</a:t>
            </a:r>
            <a:r>
              <a:rPr lang="de-LI" dirty="0"/>
              <a:t> </a:t>
            </a:r>
            <a:r>
              <a:rPr lang="de-LI" dirty="0" err="1"/>
              <a:t>that</a:t>
            </a:r>
            <a:r>
              <a:rPr lang="de-LI" dirty="0"/>
              <a:t> was </a:t>
            </a:r>
            <a:r>
              <a:rPr lang="de-LI" dirty="0" err="1"/>
              <a:t>running</a:t>
            </a:r>
            <a:r>
              <a:rPr lang="de-LI" dirty="0"/>
              <a:t> on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raspberry</a:t>
            </a:r>
            <a:r>
              <a:rPr lang="de-LI" dirty="0"/>
              <a:t> </a:t>
            </a:r>
            <a:r>
              <a:rPr lang="de-LI" dirty="0" err="1"/>
              <a:t>pi</a:t>
            </a:r>
            <a:r>
              <a:rPr lang="de-LI" dirty="0"/>
              <a:t>,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values</a:t>
            </a:r>
            <a:r>
              <a:rPr lang="de-LI" dirty="0"/>
              <a:t> in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sql</a:t>
            </a:r>
            <a:r>
              <a:rPr lang="de-LI" dirty="0"/>
              <a:t> </a:t>
            </a:r>
          </a:p>
          <a:p>
            <a:r>
              <a:rPr lang="de-LI" dirty="0"/>
              <a:t>Database </a:t>
            </a:r>
            <a:r>
              <a:rPr lang="de-LI" dirty="0" err="1"/>
              <a:t>were</a:t>
            </a:r>
            <a:r>
              <a:rPr lang="de-LI" dirty="0"/>
              <a:t> </a:t>
            </a:r>
            <a:r>
              <a:rPr lang="de-LI" dirty="0" err="1"/>
              <a:t>succesfully</a:t>
            </a:r>
            <a:r>
              <a:rPr lang="de-LI" dirty="0"/>
              <a:t> </a:t>
            </a:r>
            <a:r>
              <a:rPr lang="de-LI" dirty="0" err="1"/>
              <a:t>updated</a:t>
            </a:r>
            <a:r>
              <a:rPr lang="de-LI" dirty="0"/>
              <a:t>. </a:t>
            </a:r>
          </a:p>
          <a:p>
            <a:r>
              <a:rPr lang="de-LI" dirty="0"/>
              <a:t>The </a:t>
            </a:r>
            <a:r>
              <a:rPr lang="de-LI" dirty="0" err="1"/>
              <a:t>only</a:t>
            </a:r>
            <a:r>
              <a:rPr lang="de-LI" dirty="0"/>
              <a:t> </a:t>
            </a:r>
            <a:r>
              <a:rPr lang="de-LI" dirty="0" err="1"/>
              <a:t>sensor</a:t>
            </a:r>
            <a:r>
              <a:rPr lang="de-LI" dirty="0"/>
              <a:t> </a:t>
            </a:r>
            <a:r>
              <a:rPr lang="de-LI" dirty="0" err="1"/>
              <a:t>that</a:t>
            </a:r>
            <a:r>
              <a:rPr lang="de-LI" dirty="0"/>
              <a:t> </a:t>
            </a:r>
            <a:r>
              <a:rPr lang="de-LI" dirty="0" err="1"/>
              <a:t>couldnt</a:t>
            </a:r>
            <a:r>
              <a:rPr lang="de-LI" dirty="0"/>
              <a:t> </a:t>
            </a:r>
            <a:r>
              <a:rPr lang="de-LI" dirty="0" err="1"/>
              <a:t>be</a:t>
            </a:r>
            <a:r>
              <a:rPr lang="de-LI" dirty="0"/>
              <a:t> </a:t>
            </a:r>
            <a:r>
              <a:rPr lang="de-LI" dirty="0" err="1"/>
              <a:t>tested</a:t>
            </a:r>
            <a:r>
              <a:rPr lang="de-LI" dirty="0"/>
              <a:t> </a:t>
            </a:r>
            <a:r>
              <a:rPr lang="de-LI" dirty="0" err="1"/>
              <a:t>is</a:t>
            </a:r>
            <a:r>
              <a:rPr lang="de-LI" dirty="0"/>
              <a:t>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microphone</a:t>
            </a:r>
            <a:r>
              <a:rPr lang="de-LI" dirty="0"/>
              <a:t>, </a:t>
            </a:r>
            <a:r>
              <a:rPr lang="de-LI" dirty="0" err="1"/>
              <a:t>because</a:t>
            </a:r>
            <a:r>
              <a:rPr lang="de-LI" dirty="0"/>
              <a:t> </a:t>
            </a:r>
            <a:r>
              <a:rPr lang="de-LI" dirty="0" err="1"/>
              <a:t>no</a:t>
            </a:r>
            <a:r>
              <a:rPr lang="de-LI" dirty="0"/>
              <a:t> break-out </a:t>
            </a:r>
            <a:r>
              <a:rPr lang="de-LI" dirty="0" err="1"/>
              <a:t>board</a:t>
            </a:r>
            <a:r>
              <a:rPr lang="de-LI" dirty="0"/>
              <a:t> was </a:t>
            </a:r>
            <a:r>
              <a:rPr lang="de-LI" dirty="0" err="1"/>
              <a:t>availible</a:t>
            </a:r>
            <a:r>
              <a:rPr lang="de-LI" dirty="0"/>
              <a:t>. </a:t>
            </a:r>
            <a:r>
              <a:rPr lang="de-LI" dirty="0" err="1"/>
              <a:t>However</a:t>
            </a:r>
            <a:r>
              <a:rPr lang="de-LI" dirty="0"/>
              <a:t>, </a:t>
            </a:r>
            <a:r>
              <a:rPr lang="de-LI" dirty="0" err="1"/>
              <a:t>the</a:t>
            </a:r>
            <a:r>
              <a:rPr lang="de-LI" dirty="0"/>
              <a:t> </a:t>
            </a:r>
            <a:r>
              <a:rPr lang="de-LI" dirty="0" err="1"/>
              <a:t>microphone</a:t>
            </a:r>
            <a:r>
              <a:rPr lang="de-LI" dirty="0"/>
              <a:t> </a:t>
            </a:r>
            <a:r>
              <a:rPr lang="de-LI" dirty="0" err="1"/>
              <a:t>produces</a:t>
            </a:r>
            <a:r>
              <a:rPr lang="de-LI" dirty="0"/>
              <a:t> an analog </a:t>
            </a:r>
            <a:r>
              <a:rPr lang="de-LI" dirty="0" err="1"/>
              <a:t>signal</a:t>
            </a:r>
            <a:r>
              <a:rPr lang="nl-BE" dirty="0"/>
              <a:t> </a:t>
            </a:r>
            <a:r>
              <a:rPr lang="nl-BE" dirty="0" err="1"/>
              <a:t>that</a:t>
            </a:r>
            <a:endParaRPr lang="nl-BE" dirty="0"/>
          </a:p>
          <a:p>
            <a:r>
              <a:rPr lang="nl-BE" dirty="0"/>
              <a:t>Has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captured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adc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esp32 </a:t>
            </a:r>
            <a:r>
              <a:rPr lang="nl-BE" dirty="0" err="1"/>
              <a:t>this</a:t>
            </a:r>
            <a:r>
              <a:rPr lang="nl-BE" dirty="0"/>
              <a:t> was </a:t>
            </a:r>
            <a:r>
              <a:rPr lang="nl-BE" dirty="0" err="1"/>
              <a:t>tested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connecting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analog</a:t>
            </a:r>
            <a:r>
              <a:rPr lang="nl-BE" dirty="0"/>
              <a:t> </a:t>
            </a:r>
            <a:r>
              <a:rPr lang="nl-BE" dirty="0" err="1"/>
              <a:t>ouput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esp32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adc</a:t>
            </a:r>
            <a:r>
              <a:rPr lang="nl-BE" dirty="0"/>
              <a:t>. </a:t>
            </a:r>
          </a:p>
          <a:p>
            <a:endParaRPr lang="nl-BE" dirty="0"/>
          </a:p>
          <a:p>
            <a:r>
              <a:rPr lang="nl-BE" dirty="0"/>
              <a:t>Next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sensors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datatransfer, </a:t>
            </a:r>
            <a:r>
              <a:rPr lang="nl-BE" dirty="0" err="1"/>
              <a:t>the</a:t>
            </a:r>
            <a:r>
              <a:rPr lang="nl-BE" dirty="0"/>
              <a:t> system was </a:t>
            </a:r>
            <a:r>
              <a:rPr lang="nl-BE" dirty="0" err="1"/>
              <a:t>tested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1 full </a:t>
            </a:r>
            <a:r>
              <a:rPr lang="nl-BE" dirty="0" err="1"/>
              <a:t>day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verify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timing </a:t>
            </a:r>
            <a:r>
              <a:rPr lang="nl-BE" dirty="0" err="1"/>
              <a:t>that</a:t>
            </a:r>
            <a:r>
              <a:rPr lang="nl-BE" dirty="0"/>
              <a:t> is </a:t>
            </a:r>
            <a:r>
              <a:rPr lang="nl-BE" dirty="0" err="1"/>
              <a:t>used</a:t>
            </a:r>
            <a:r>
              <a:rPr lang="nl-BE" dirty="0"/>
              <a:t>. The system </a:t>
            </a:r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perform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ntp</a:t>
            </a:r>
            <a:r>
              <a:rPr lang="nl-BE" dirty="0"/>
              <a:t> </a:t>
            </a:r>
            <a:r>
              <a:rPr lang="nl-BE" dirty="0" err="1"/>
              <a:t>synchronisation</a:t>
            </a:r>
            <a:r>
              <a:rPr lang="nl-BE" dirty="0"/>
              <a:t> </a:t>
            </a:r>
          </a:p>
          <a:p>
            <a:r>
              <a:rPr lang="nl-BE" dirty="0" err="1"/>
              <a:t>Succesfully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went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deepsleep</a:t>
            </a:r>
            <a:r>
              <a:rPr lang="nl-BE" dirty="0"/>
              <a:t> </a:t>
            </a:r>
            <a:r>
              <a:rPr lang="nl-BE" dirty="0" err="1"/>
              <a:t>once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was past 4 </a:t>
            </a:r>
            <a:r>
              <a:rPr lang="nl-BE" dirty="0" err="1"/>
              <a:t>pm</a:t>
            </a:r>
            <a:r>
              <a:rPr lang="nl-BE" dirty="0"/>
              <a:t> </a:t>
            </a:r>
            <a:endParaRPr lang="de-LI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44F9F-0AE5-465A-916E-50425009CEBB}" type="slidenum">
              <a:rPr lang="nl-BE" smtClean="0"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87045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LI" dirty="0"/>
              <a:t>Fully </a:t>
            </a:r>
            <a:r>
              <a:rPr lang="de-LI" dirty="0" err="1"/>
              <a:t>functional</a:t>
            </a:r>
            <a:r>
              <a:rPr lang="de-LI" dirty="0"/>
              <a:t> end </a:t>
            </a:r>
            <a:r>
              <a:rPr lang="de-LI" dirty="0" err="1"/>
              <a:t>product</a:t>
            </a:r>
            <a:r>
              <a:rPr lang="de-LI" dirty="0"/>
              <a:t> </a:t>
            </a:r>
            <a:r>
              <a:rPr lang="de-LI" dirty="0" err="1"/>
              <a:t>that</a:t>
            </a:r>
            <a:r>
              <a:rPr lang="de-LI" dirty="0"/>
              <a:t> was </a:t>
            </a:r>
            <a:r>
              <a:rPr lang="de-LI" dirty="0" err="1"/>
              <a:t>tested</a:t>
            </a:r>
            <a:r>
              <a:rPr lang="de-LI" dirty="0"/>
              <a:t> on </a:t>
            </a:r>
            <a:r>
              <a:rPr lang="de-LI" dirty="0" err="1"/>
              <a:t>devkits</a:t>
            </a:r>
            <a:r>
              <a:rPr lang="de-LI" dirty="0"/>
              <a:t> and break-out </a:t>
            </a:r>
            <a:r>
              <a:rPr lang="de-LI" dirty="0" err="1"/>
              <a:t>boards</a:t>
            </a:r>
            <a:endParaRPr lang="de-LI" dirty="0"/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44F9F-0AE5-465A-916E-50425009CEBB}" type="slidenum">
              <a:rPr lang="nl-BE" smtClean="0"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9842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>
            <a:off x="0" y="648000"/>
            <a:ext cx="12193200" cy="621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0" y="647998"/>
            <a:ext cx="12193200" cy="4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2018135" cy="72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 anchor="ctr" anchorCtr="0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75999" y="5392801"/>
            <a:ext cx="6096524" cy="730188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48525" y="1654175"/>
            <a:ext cx="4368673" cy="4468813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7507311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97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DFB0A5-5C62-480A-9442-43096E9A9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2FD02EC-5C80-4542-9801-7D0B98333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77C0C61-A1CA-425B-BF69-C2F8E1ACE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C7DFD8B-EAE9-43CF-A0E2-264B67193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0D110AA-FB4A-4AB1-AE7F-46CB36F51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5384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0" y="647998"/>
            <a:ext cx="12193200" cy="6210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2018135" cy="720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1350253"/>
            <a:ext cx="4648209" cy="5507747"/>
          </a:xfrm>
          <a:prstGeom prst="rect">
            <a:avLst/>
          </a:prstGeom>
        </p:spPr>
      </p:pic>
      <p:sp>
        <p:nvSpPr>
          <p:cNvPr id="12" name="Ondertitel 2"/>
          <p:cNvSpPr>
            <a:spLocks noGrp="1"/>
          </p:cNvSpPr>
          <p:nvPr>
            <p:ph type="subTitle" idx="1"/>
          </p:nvPr>
        </p:nvSpPr>
        <p:spPr>
          <a:xfrm>
            <a:off x="576003" y="4359604"/>
            <a:ext cx="8333999" cy="1655999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1800000"/>
            <a:ext cx="8334000" cy="23868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3859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A7081-D270-4FBF-AE40-A52D674243CC}" type="datetime1">
              <a:rPr lang="nl-BE" smtClean="0"/>
              <a:t>12/05/2020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‹nr.›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 baseline="0">
                <a:solidFill>
                  <a:srgbClr val="1D8DB0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005E77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825625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9415A-EEF6-439C-A913-189A8C067023}" type="datetime1">
              <a:rPr lang="nl-BE" smtClean="0"/>
              <a:t>12/05/2020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‹nr.›</a:t>
            </a:fld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2F4D5D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5088289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3567794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5421575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5421575" cy="383765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56000"/>
            <a:ext cx="5445000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276271"/>
            <a:ext cx="5445000" cy="383765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53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1026869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524" cy="2386800"/>
          </a:xfrm>
        </p:spPr>
        <p:txBody>
          <a:bodyPr anchor="b"/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237600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7248262" y="3248513"/>
            <a:ext cx="4368673" cy="237600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668094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>
          <p15:clr>
            <a:srgbClr val="FBAE40"/>
          </p15:clr>
        </p15:guide>
        <p15:guide id="2" pos="420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264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5040312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7951130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6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Tijdelijke aanduiding voor tekst 2"/>
          <p:cNvSpPr>
            <a:spLocks noGrp="1"/>
          </p:cNvSpPr>
          <p:nvPr>
            <p:ph idx="1"/>
          </p:nvPr>
        </p:nvSpPr>
        <p:spPr>
          <a:xfrm>
            <a:off x="576000" y="1656000"/>
            <a:ext cx="54000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6217200" y="1656000"/>
            <a:ext cx="5400000" cy="44640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300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5421575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5421575" cy="383765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56000"/>
            <a:ext cx="5445000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276271"/>
            <a:ext cx="5445000" cy="383765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020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67318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8610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Sl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/>
        </p:nvSpPr>
        <p:spPr>
          <a:xfrm>
            <a:off x="0" y="0"/>
            <a:ext cx="12193200" cy="6209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9120" y="510988"/>
            <a:ext cx="11039793" cy="5184424"/>
          </a:xfrm>
        </p:spPr>
        <p:txBody>
          <a:bodyPr anchor="ctr" anchorCtr="0">
            <a:no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7847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1200" y="6353999"/>
            <a:ext cx="1008305" cy="360000"/>
          </a:xfrm>
          <a:prstGeom prst="rect">
            <a:avLst/>
          </a:prstGeom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635C875-30D1-4A16-B5FC-39A3B940C621}" type="datetimeFigureOut">
              <a:rPr lang="nl-BE" smtClean="0"/>
              <a:t>12/05/2020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033600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89D4489B-098B-4FD8-BF1A-77B6DF63E8E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2109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2">
          <p15:clr>
            <a:srgbClr val="F26B43"/>
          </p15:clr>
        </p15:guide>
        <p15:guide id="2" pos="7319">
          <p15:clr>
            <a:srgbClr val="F26B43"/>
          </p15:clr>
        </p15:guide>
        <p15:guide id="3" orient="horz" pos="3857">
          <p15:clr>
            <a:srgbClr val="F26B43"/>
          </p15:clr>
        </p15:guide>
        <p15:guide id="4" pos="36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1200" y="6353999"/>
            <a:ext cx="1008305" cy="360000"/>
          </a:xfrm>
          <a:prstGeom prst="rect">
            <a:avLst/>
          </a:prstGeom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16000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48C250A7-EEA6-4BD5-AB95-D7BF57F3506B}" type="datetime1">
              <a:rPr lang="nl-BE" smtClean="0"/>
              <a:t>12/05/2020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033600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Faculteit, departement, dienst …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62730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7" r:id="rId5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ndertitel 1">
            <a:extLst>
              <a:ext uri="{FF2B5EF4-FFF2-40B4-BE49-F238E27FC236}">
                <a16:creationId xmlns:a16="http://schemas.microsoft.com/office/drawing/2014/main" id="{FDF2E6F1-6FB5-4E16-BDA5-055969C618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err="1"/>
              <a:t>By</a:t>
            </a:r>
            <a:r>
              <a:rPr lang="nl-NL" dirty="0"/>
              <a:t> Tobias Cromheecke, Thomas </a:t>
            </a:r>
            <a:r>
              <a:rPr lang="nl-NL" dirty="0" err="1"/>
              <a:t>Feys</a:t>
            </a:r>
            <a:r>
              <a:rPr lang="nl-NL" dirty="0"/>
              <a:t>, </a:t>
            </a:r>
            <a:r>
              <a:rPr lang="nl-BE" dirty="0"/>
              <a:t>Robin Van de Poel, </a:t>
            </a:r>
            <a:r>
              <a:rPr lang="nl-NL" dirty="0"/>
              <a:t>Arthur Van den </a:t>
            </a:r>
            <a:r>
              <a:rPr lang="nl-NL" dirty="0" err="1"/>
              <a:t>Storme</a:t>
            </a:r>
            <a:endParaRPr lang="nl-NL" dirty="0"/>
          </a:p>
          <a:p>
            <a:r>
              <a:rPr lang="nl-NL" dirty="0"/>
              <a:t>13-5-2020</a:t>
            </a:r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1C04F9C-78FB-4B35-B7F0-428DC1ED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Embedded 2 – Cosy cafetaria Presentation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6931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29C281-D60F-4327-A1F8-1F5F820C5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Limitations </a:t>
            </a:r>
            <a:r>
              <a:rPr lang="nl-BE" dirty="0" err="1"/>
              <a:t>due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corona </a:t>
            </a:r>
            <a:r>
              <a:rPr lang="nl-BE" dirty="0" err="1"/>
              <a:t>measures</a:t>
            </a:r>
            <a:r>
              <a:rPr lang="nl-BE" dirty="0"/>
              <a:t> </a:t>
            </a:r>
            <a:endParaRPr lang="en-GB" dirty="0"/>
          </a:p>
          <a:p>
            <a:pPr lvl="1"/>
            <a:r>
              <a:rPr lang="en-GB" dirty="0"/>
              <a:t>Correct cooperation of sensor board with the main board.</a:t>
            </a:r>
          </a:p>
          <a:p>
            <a:pPr lvl="1"/>
            <a:r>
              <a:rPr lang="en-GB" dirty="0"/>
              <a:t>Power measurements =&gt; break out boards sent to Thomas for functionality and power tests</a:t>
            </a:r>
          </a:p>
          <a:p>
            <a:pPr lvl="1"/>
            <a:endParaRPr lang="en-GB" dirty="0"/>
          </a:p>
          <a:p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342933-F3EA-4C3E-8A73-A9548354B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Problems</a:t>
            </a:r>
            <a:r>
              <a:rPr lang="nl-BE" dirty="0"/>
              <a:t>/</a:t>
            </a:r>
            <a:r>
              <a:rPr lang="nl-BE" dirty="0" err="1"/>
              <a:t>limitations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67005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F57FCC80-CD9B-4804-9745-D82EF86C6F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Completed</a:t>
            </a:r>
            <a:r>
              <a:rPr lang="nl-NL" dirty="0"/>
              <a:t>: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19B196-E30C-43A1-BA0F-A680B1A3D5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Discussing a basic idea of the housing</a:t>
            </a:r>
          </a:p>
          <a:p>
            <a:r>
              <a:rPr lang="en-GB" dirty="0"/>
              <a:t>Getting the measurements of all available part</a:t>
            </a:r>
          </a:p>
          <a:p>
            <a:r>
              <a:rPr lang="en-GB" dirty="0"/>
              <a:t>A tutorial on 3D-printing design with fusion360</a:t>
            </a:r>
          </a:p>
          <a:p>
            <a:r>
              <a:rPr lang="en-GB" dirty="0"/>
              <a:t>Design of housing</a:t>
            </a:r>
          </a:p>
          <a:p>
            <a:endParaRPr lang="en-GB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B6F0952-0F08-43AC-AF4F-0A689D0BE0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 dirty="0" err="1"/>
              <a:t>To</a:t>
            </a:r>
            <a:r>
              <a:rPr lang="nl-NL" dirty="0"/>
              <a:t> do:</a:t>
            </a:r>
            <a:endParaRPr lang="nl-BE" dirty="0"/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88F72F1-63B7-4167-83F3-0A0A56E44FA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Checking if hardware fits the housing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725E219-6DF0-47BF-B866-478BA35B1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E690A8E-8F6D-4105-A1CC-B2EF75CD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11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0ABEC39-9D10-4F99-B715-4196A7A5D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Housing design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835492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29C281-D60F-4327-A1F8-1F5F820C5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Delay on delivery housing </a:t>
            </a:r>
          </a:p>
          <a:p>
            <a:pPr lvl="1"/>
            <a:r>
              <a:rPr lang="en-GB" dirty="0"/>
              <a:t>Due to corona pandemic</a:t>
            </a:r>
          </a:p>
          <a:p>
            <a:pPr lvl="1"/>
            <a:r>
              <a:rPr lang="en-GB" dirty="0"/>
              <a:t>Fitting design housing not possible</a:t>
            </a:r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342933-F3EA-4C3E-8A73-A9548354B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Problems</a:t>
            </a:r>
            <a:r>
              <a:rPr lang="nl-BE" dirty="0"/>
              <a:t>/</a:t>
            </a:r>
            <a:r>
              <a:rPr lang="nl-BE" dirty="0" err="1"/>
              <a:t>limitations</a:t>
            </a:r>
            <a:endParaRPr lang="nl-BE" dirty="0"/>
          </a:p>
        </p:txBody>
      </p:sp>
      <p:pic>
        <p:nvPicPr>
          <p:cNvPr id="4" name="Afbeelding 3" descr="Afbeelding met computer, tafel&#10;&#10;Automatisch gegenereerde beschrijving">
            <a:extLst>
              <a:ext uri="{FF2B5EF4-FFF2-40B4-BE49-F238E27FC236}">
                <a16:creationId xmlns:a16="http://schemas.microsoft.com/office/drawing/2014/main" id="{4D8835E0-1BF6-44A5-A34A-3CFE71105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" y="3338891"/>
            <a:ext cx="10236200" cy="260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540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19B196-E30C-43A1-BA0F-A680B1A3D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4800" y="1368000"/>
            <a:ext cx="5421575" cy="3837658"/>
          </a:xfrm>
        </p:spPr>
        <p:txBody>
          <a:bodyPr/>
          <a:lstStyle/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TCP connection between ESP32 and Python server</a:t>
            </a:r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Python server on Raspberry Pi</a:t>
            </a:r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Server updates SQL database with received data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725E219-6DF0-47BF-B866-478BA35B1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E690A8E-8F6D-4105-A1CC-B2EF75CD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13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0ABEC39-9D10-4F99-B715-4196A7A5D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Wi-Fi </a:t>
            </a:r>
            <a:r>
              <a:rPr lang="en-GB" dirty="0"/>
              <a:t>communication</a:t>
            </a:r>
            <a:r>
              <a:rPr lang="nl-B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1325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tekst, kaart&#10;&#10;Automatisch gegenereerde beschrijving">
            <a:extLst>
              <a:ext uri="{FF2B5EF4-FFF2-40B4-BE49-F238E27FC236}">
                <a16:creationId xmlns:a16="http://schemas.microsoft.com/office/drawing/2014/main" id="{9DD2180A-4B01-4C78-93CE-72674B84C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001" y="302150"/>
            <a:ext cx="6177323" cy="5230643"/>
          </a:xfrm>
          <a:prstGeom prst="rect">
            <a:avLst/>
          </a:prstGeo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B6F0952-0F08-43AC-AF4F-0A689D0BE0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6000" y="1526388"/>
            <a:ext cx="5445000" cy="540000"/>
          </a:xfrm>
        </p:spPr>
        <p:txBody>
          <a:bodyPr/>
          <a:lstStyle/>
          <a:p>
            <a:r>
              <a:rPr lang="en-GB" dirty="0"/>
              <a:t>Functionality</a:t>
            </a:r>
            <a:r>
              <a:rPr lang="nl-NL" dirty="0"/>
              <a:t>:</a:t>
            </a:r>
            <a:endParaRPr lang="nl-BE" dirty="0"/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588F72F1-63B7-4167-83F3-0A0A56E44F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000" y="2066388"/>
            <a:ext cx="5520002" cy="3837658"/>
          </a:xfrm>
        </p:spPr>
        <p:txBody>
          <a:bodyPr>
            <a:normAutofit/>
          </a:bodyPr>
          <a:lstStyle/>
          <a:p>
            <a:r>
              <a:rPr lang="en-GB" dirty="0"/>
              <a:t>Pull sensors from sleep every 10 minutes and read sensor values</a:t>
            </a:r>
          </a:p>
          <a:p>
            <a:r>
              <a:rPr lang="en-GB" dirty="0"/>
              <a:t>Send sensor data to Python server, over Wi-Fi</a:t>
            </a:r>
          </a:p>
          <a:p>
            <a:r>
              <a:rPr lang="en-GB" dirty="0"/>
              <a:t>Perform periodic synchronisation to get time information</a:t>
            </a:r>
          </a:p>
          <a:p>
            <a:r>
              <a:rPr lang="en-GB" dirty="0"/>
              <a:t>Use time information to disable power to sensors and put CPU in </a:t>
            </a:r>
            <a:r>
              <a:rPr lang="en-GB" dirty="0" err="1"/>
              <a:t>deepsleep</a:t>
            </a:r>
            <a:r>
              <a:rPr lang="en-GB" dirty="0"/>
              <a:t> during night (4 pm – 9 am)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E690A8E-8F6D-4105-A1CC-B2EF75CD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14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0ABEC39-9D10-4F99-B715-4196A7A5D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Software design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23129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A1E53767-463D-41C6-BF31-0F70BBF38A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Consumption sources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7F52B07-8B6C-4A3A-AD7A-9FFB4B0A8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01" y="2276271"/>
            <a:ext cx="3436864" cy="3837658"/>
          </a:xfrm>
        </p:spPr>
        <p:txBody>
          <a:bodyPr/>
          <a:lstStyle/>
          <a:p>
            <a:r>
              <a:rPr lang="en-GB" dirty="0"/>
              <a:t>Wi-Fi communication</a:t>
            </a:r>
          </a:p>
          <a:p>
            <a:r>
              <a:rPr lang="en-GB" dirty="0"/>
              <a:t>Sensor measurement</a:t>
            </a:r>
          </a:p>
          <a:p>
            <a:r>
              <a:rPr lang="en-GB" dirty="0"/>
              <a:t>NTP synchronisation</a:t>
            </a:r>
          </a:p>
          <a:p>
            <a:r>
              <a:rPr lang="en-GB" dirty="0"/>
              <a:t>Standby consumption during daytime</a:t>
            </a:r>
          </a:p>
          <a:p>
            <a:r>
              <a:rPr lang="en-GB" dirty="0"/>
              <a:t>Standby consumption during night-time</a:t>
            </a:r>
          </a:p>
          <a:p>
            <a:pPr marL="0" indent="0">
              <a:buNone/>
            </a:pPr>
            <a:endParaRPr lang="nl-BE" dirty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7853FA3-9C4F-4D17-8CD8-70F0697F7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B5187C1-913B-4A8D-9B59-4ED5BA2F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15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15ED9BC4-C2F5-49FE-A504-E89B11E1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Power consumption </a:t>
            </a:r>
            <a:endParaRPr lang="nl-BE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0F996AF6-1F13-4927-ACEE-B3F846A44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1075" y="267792"/>
            <a:ext cx="3915406" cy="2909110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5787A1A2-B785-4FB0-891B-62CA74C27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333" y="1681267"/>
            <a:ext cx="3849223" cy="2997782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89F63CC1-F298-4A23-A55D-FFE19B440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556" y="3183413"/>
            <a:ext cx="4106444" cy="3026587"/>
          </a:xfrm>
          <a:prstGeom prst="rect">
            <a:avLst/>
          </a:prstGeom>
        </p:spPr>
      </p:pic>
      <p:cxnSp>
        <p:nvCxnSpPr>
          <p:cNvPr id="18" name="Verbindingslijn: gebogen 17">
            <a:extLst>
              <a:ext uri="{FF2B5EF4-FFF2-40B4-BE49-F238E27FC236}">
                <a16:creationId xmlns:a16="http://schemas.microsoft.com/office/drawing/2014/main" id="{EC371E7E-71F5-4481-9CEC-1F4176B442FB}"/>
              </a:ext>
            </a:extLst>
          </p:cNvPr>
          <p:cNvCxnSpPr>
            <a:cxnSpLocks/>
          </p:cNvCxnSpPr>
          <p:nvPr/>
        </p:nvCxnSpPr>
        <p:spPr>
          <a:xfrm>
            <a:off x="3808675" y="3498574"/>
            <a:ext cx="4276881" cy="1493742"/>
          </a:xfrm>
          <a:prstGeom prst="bentConnector3">
            <a:avLst>
              <a:gd name="adj1" fmla="val 8353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met pijl 22">
            <a:extLst>
              <a:ext uri="{FF2B5EF4-FFF2-40B4-BE49-F238E27FC236}">
                <a16:creationId xmlns:a16="http://schemas.microsoft.com/office/drawing/2014/main" id="{FB979695-D2A0-40AB-AD22-965969BA6105}"/>
              </a:ext>
            </a:extLst>
          </p:cNvPr>
          <p:cNvCxnSpPr/>
          <p:nvPr/>
        </p:nvCxnSpPr>
        <p:spPr>
          <a:xfrm>
            <a:off x="3808675" y="3037398"/>
            <a:ext cx="42765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Verbindingslijn: gebogen 24">
            <a:extLst>
              <a:ext uri="{FF2B5EF4-FFF2-40B4-BE49-F238E27FC236}">
                <a16:creationId xmlns:a16="http://schemas.microsoft.com/office/drawing/2014/main" id="{A5458ED8-D6A8-4618-91BD-44B425834356}"/>
              </a:ext>
            </a:extLst>
          </p:cNvPr>
          <p:cNvCxnSpPr>
            <a:cxnSpLocks/>
          </p:cNvCxnSpPr>
          <p:nvPr/>
        </p:nvCxnSpPr>
        <p:spPr>
          <a:xfrm flipV="1">
            <a:off x="3808675" y="1448271"/>
            <a:ext cx="4370462" cy="1119299"/>
          </a:xfrm>
          <a:prstGeom prst="bentConnector3">
            <a:avLst>
              <a:gd name="adj1" fmla="val 8591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627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1E52E653-0F36-4CAC-A8BB-0D3DC39CA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Power consumption per day: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1F5D5AD-5753-4F7B-BD04-7651CB19D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8226" y="2264948"/>
            <a:ext cx="5421575" cy="3837658"/>
          </a:xfrm>
        </p:spPr>
        <p:txBody>
          <a:bodyPr/>
          <a:lstStyle/>
          <a:p>
            <a:r>
              <a:rPr lang="en-GB" dirty="0"/>
              <a:t>9.85 </a:t>
            </a:r>
            <a:r>
              <a:rPr lang="en-GB" dirty="0" err="1"/>
              <a:t>mAh</a:t>
            </a:r>
            <a:r>
              <a:rPr lang="en-GB" dirty="0"/>
              <a:t>/day</a:t>
            </a:r>
          </a:p>
          <a:p>
            <a:pPr marL="0" indent="0">
              <a:buNone/>
            </a:pPr>
            <a:r>
              <a:rPr lang="en-GB" dirty="0"/>
              <a:t>=</a:t>
            </a:r>
            <a:r>
              <a:rPr lang="de-LI" dirty="0"/>
              <a:t>&gt; </a:t>
            </a:r>
            <a:r>
              <a:rPr lang="en-GB" dirty="0"/>
              <a:t>Battery</a:t>
            </a:r>
            <a:r>
              <a:rPr lang="de-LI" dirty="0"/>
              <a:t> </a:t>
            </a:r>
            <a:r>
              <a:rPr lang="en-GB" dirty="0"/>
              <a:t>life</a:t>
            </a:r>
            <a:r>
              <a:rPr lang="de-LI" dirty="0"/>
              <a:t> = 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7C534B1-0BCC-4830-A1E3-77268596D4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Not taken into account:</a:t>
            </a:r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EA673EE6-F7E0-4A29-90FD-DFBD247021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383651" y="3429000"/>
            <a:ext cx="5445125" cy="2541481"/>
          </a:xfrm>
          <a:prstGeom prst="rect">
            <a:avLst/>
          </a:prstGeom>
        </p:spPr>
      </p:pic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C29E3DB-1A11-45BA-963D-19089CEB2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FCE3F4F-4173-4C95-92E3-692C141E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16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7F555C97-F6A5-4653-B9CA-9DA665260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Power consumption</a:t>
            </a:r>
            <a:endParaRPr lang="nl-BE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548B19FB-F749-4EF1-B223-42B5F1C22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7174" y="2484000"/>
            <a:ext cx="2724150" cy="1038225"/>
          </a:xfrm>
          <a:prstGeom prst="rect">
            <a:avLst/>
          </a:prstGeom>
        </p:spPr>
      </p:pic>
      <p:sp>
        <p:nvSpPr>
          <p:cNvPr id="11" name="Tekstvak 10">
            <a:extLst>
              <a:ext uri="{FF2B5EF4-FFF2-40B4-BE49-F238E27FC236}">
                <a16:creationId xmlns:a16="http://schemas.microsoft.com/office/drawing/2014/main" id="{9DB729BD-CCFD-4820-802E-E7706EFD3FB2}"/>
              </a:ext>
            </a:extLst>
          </p:cNvPr>
          <p:cNvSpPr txBox="1"/>
          <p:nvPr/>
        </p:nvSpPr>
        <p:spPr>
          <a:xfrm>
            <a:off x="6257677" y="2369489"/>
            <a:ext cx="427780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Self discharge battery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quiescent current voltage regulator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quiescent current load switches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LI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53537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BEA6B0B4-2F2C-4BE6-A6DB-598E52D454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Backend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8B827842-2A48-4E70-9818-A966D14D19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 dirty="0" err="1"/>
              <a:t>Raspberry</a:t>
            </a:r>
            <a:r>
              <a:rPr lang="nl-NL" dirty="0"/>
              <a:t> Pi as server</a:t>
            </a:r>
          </a:p>
          <a:p>
            <a:r>
              <a:rPr lang="nl-NL" dirty="0"/>
              <a:t>Python script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recieve</a:t>
            </a:r>
            <a:r>
              <a:rPr lang="nl-NL" dirty="0"/>
              <a:t> data</a:t>
            </a:r>
          </a:p>
          <a:p>
            <a:r>
              <a:rPr lang="nl-NL" dirty="0" err="1"/>
              <a:t>Mysql</a:t>
            </a:r>
            <a:r>
              <a:rPr lang="nl-NL" dirty="0"/>
              <a:t> database</a:t>
            </a:r>
          </a:p>
          <a:p>
            <a:r>
              <a:rPr lang="nl-NL" dirty="0"/>
              <a:t>Apache2 webserver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399DB5ED-E982-4248-8532-79666C293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11" name="Tijdelijke aanduiding voor inhoud 10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719BA8C3-EAE1-4B4F-9415-1275BB0D2A8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74323"/>
            <a:ext cx="5445125" cy="2641291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E66F173-EE97-4D3A-8F28-7C9F86E01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F34B3F9-2D4C-4A0B-B962-6FC900122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17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0F9A6CE-B92F-4578-811C-275A9E947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Dashboard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92345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BEA6B0B4-2F2C-4BE6-A6DB-598E52D454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Frontend</a:t>
            </a:r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8B827842-2A48-4E70-9818-A966D14D19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 dirty="0"/>
              <a:t>Website</a:t>
            </a:r>
          </a:p>
          <a:p>
            <a:r>
              <a:rPr lang="nl-NL" dirty="0"/>
              <a:t>2 different types of pages</a:t>
            </a:r>
          </a:p>
          <a:p>
            <a:pPr lvl="1"/>
            <a:r>
              <a:rPr lang="nl-NL" dirty="0" err="1"/>
              <a:t>Overview</a:t>
            </a:r>
            <a:endParaRPr lang="nl-NL" dirty="0"/>
          </a:p>
          <a:p>
            <a:pPr lvl="1"/>
            <a:r>
              <a:rPr lang="nl-NL" dirty="0" err="1"/>
              <a:t>Heatmap</a:t>
            </a: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399DB5ED-E982-4248-8532-79666C293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E66F173-EE97-4D3A-8F28-7C9F86E01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F34B3F9-2D4C-4A0B-B962-6FC900122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18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0F9A6CE-B92F-4578-811C-275A9E947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Dashboard</a:t>
            </a:r>
            <a:endParaRPr lang="nl-NL" dirty="0"/>
          </a:p>
        </p:txBody>
      </p:sp>
      <p:pic>
        <p:nvPicPr>
          <p:cNvPr id="12" name="Tijdelijke aanduiding voor inhoud 11">
            <a:extLst>
              <a:ext uri="{FF2B5EF4-FFF2-40B4-BE49-F238E27FC236}">
                <a16:creationId xmlns:a16="http://schemas.microsoft.com/office/drawing/2014/main" id="{B870CA09-B2D1-4577-A964-D789F9AE7A8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46" r="13087"/>
          <a:stretch/>
        </p:blipFill>
        <p:spPr>
          <a:xfrm>
            <a:off x="6172200" y="1524921"/>
            <a:ext cx="5445000" cy="4191761"/>
          </a:xfrm>
        </p:spPr>
      </p:pic>
    </p:spTree>
    <p:extLst>
      <p:ext uri="{BB962C8B-B14F-4D97-AF65-F5344CB8AC3E}">
        <p14:creationId xmlns:p14="http://schemas.microsoft.com/office/powerpoint/2010/main" val="3550948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11EC94D-DECE-42C7-81A4-FAB598233A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LI" dirty="0"/>
              <a:t>Equipment: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C8D02A-29BB-43B7-AB28-5AEE8D51A9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LI" dirty="0"/>
              <a:t>ESP32-DEVKitC</a:t>
            </a:r>
          </a:p>
          <a:p>
            <a:r>
              <a:rPr lang="de-LI" dirty="0"/>
              <a:t>AMG8833</a:t>
            </a:r>
            <a:r>
              <a:rPr lang="nl-BE" dirty="0"/>
              <a:t> break-out board</a:t>
            </a:r>
          </a:p>
          <a:p>
            <a:r>
              <a:rPr lang="nl-BE" dirty="0"/>
              <a:t>CCS811 break-out board</a:t>
            </a:r>
          </a:p>
          <a:p>
            <a:r>
              <a:rPr lang="en-GB" dirty="0"/>
              <a:t>Raspberry Pi to host the server, database and website</a:t>
            </a:r>
          </a:p>
          <a:p>
            <a:endParaRPr lang="nl-BE" dirty="0"/>
          </a:p>
          <a:p>
            <a:endParaRPr lang="de-LI" dirty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04E6F99-2CB3-4F65-B6E8-2A3A4AE0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566B3E9-4F71-4159-89D9-6A65A8378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19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C88535E-9AE3-4F54-BA84-B1894345B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Validation and testing</a:t>
            </a:r>
          </a:p>
        </p:txBody>
      </p:sp>
    </p:spTree>
    <p:extLst>
      <p:ext uri="{BB962C8B-B14F-4D97-AF65-F5344CB8AC3E}">
        <p14:creationId xmlns:p14="http://schemas.microsoft.com/office/powerpoint/2010/main" val="2920082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FBB88B-0BFA-4840-8674-10492DA38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Introduction</a:t>
            </a:r>
          </a:p>
          <a:p>
            <a:r>
              <a:rPr lang="en-GB" dirty="0"/>
              <a:t>System architecture</a:t>
            </a:r>
          </a:p>
          <a:p>
            <a:r>
              <a:rPr lang="en-GB" dirty="0"/>
              <a:t>Power management</a:t>
            </a:r>
          </a:p>
          <a:p>
            <a:r>
              <a:rPr lang="en-GB" dirty="0"/>
              <a:t>Microcontroller</a:t>
            </a:r>
          </a:p>
          <a:p>
            <a:r>
              <a:rPr lang="en-GB" dirty="0"/>
              <a:t>Sensor design</a:t>
            </a:r>
          </a:p>
          <a:p>
            <a:r>
              <a:rPr lang="en-GB" dirty="0"/>
              <a:t>Housing design</a:t>
            </a:r>
          </a:p>
          <a:p>
            <a:r>
              <a:rPr lang="en-GB" dirty="0"/>
              <a:t>Wi-Fi communication</a:t>
            </a:r>
          </a:p>
          <a:p>
            <a:r>
              <a:rPr lang="en-GB" dirty="0"/>
              <a:t>Software design</a:t>
            </a:r>
          </a:p>
          <a:p>
            <a:r>
              <a:rPr lang="en-GB" dirty="0"/>
              <a:t>Power consumption</a:t>
            </a:r>
          </a:p>
          <a:p>
            <a:r>
              <a:rPr lang="en-GB" dirty="0"/>
              <a:t>Dashboard</a:t>
            </a:r>
          </a:p>
          <a:p>
            <a:r>
              <a:rPr lang="en-GB" dirty="0"/>
              <a:t>Validation and testing</a:t>
            </a:r>
          </a:p>
          <a:p>
            <a:r>
              <a:rPr lang="en-GB" dirty="0"/>
              <a:t>Demo</a:t>
            </a:r>
          </a:p>
          <a:p>
            <a:endParaRPr lang="en-GB" dirty="0"/>
          </a:p>
          <a:p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1D15E7-BCD3-43DB-86DC-E72D5CB20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Index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17194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C81D9DB7-49A4-4658-BB2A-3ABB667CDF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Successfully validated: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AF4A30-1E8D-4598-A818-315B49976C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LI" dirty="0"/>
              <a:t>Software</a:t>
            </a:r>
          </a:p>
          <a:p>
            <a:r>
              <a:rPr lang="de-LI" dirty="0"/>
              <a:t>AMG8833</a:t>
            </a:r>
          </a:p>
          <a:p>
            <a:r>
              <a:rPr lang="de-LI" dirty="0"/>
              <a:t>CCS811</a:t>
            </a:r>
          </a:p>
          <a:p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E40649A-2189-466D-B11C-50E720F21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To validate: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28558A0F-DC5D-440D-966D-A9EBFF2164C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Hardware: power management, load switches, sensor board, ESP32 board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5E84880-E2DF-426D-89B3-3E24D5DBE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7445341-F168-44B2-8CBB-B3D6FD9F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20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7D392AAC-67E6-43B2-8E71-DE146713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Validation and testing</a:t>
            </a:r>
            <a:endParaRPr lang="nl-BE" dirty="0"/>
          </a:p>
        </p:txBody>
      </p:sp>
      <p:sp>
        <p:nvSpPr>
          <p:cNvPr id="9" name="Rechteraccolade 8">
            <a:extLst>
              <a:ext uri="{FF2B5EF4-FFF2-40B4-BE49-F238E27FC236}">
                <a16:creationId xmlns:a16="http://schemas.microsoft.com/office/drawing/2014/main" id="{11329D94-FB38-4984-BD28-9C8CDBBAD309}"/>
              </a:ext>
            </a:extLst>
          </p:cNvPr>
          <p:cNvSpPr/>
          <p:nvPr/>
        </p:nvSpPr>
        <p:spPr>
          <a:xfrm>
            <a:off x="2299855" y="2401455"/>
            <a:ext cx="314036" cy="1256145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02189CBB-7B87-4E7C-99F1-D2FBD43FD65C}"/>
              </a:ext>
            </a:extLst>
          </p:cNvPr>
          <p:cNvSpPr txBox="1"/>
          <p:nvPr/>
        </p:nvSpPr>
        <p:spPr>
          <a:xfrm>
            <a:off x="2788516" y="2890982"/>
            <a:ext cx="1893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=&gt; Software is fully functional</a:t>
            </a:r>
          </a:p>
        </p:txBody>
      </p:sp>
    </p:spTree>
    <p:extLst>
      <p:ext uri="{BB962C8B-B14F-4D97-AF65-F5344CB8AC3E}">
        <p14:creationId xmlns:p14="http://schemas.microsoft.com/office/powerpoint/2010/main" val="4042698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sycafeteriaDemo">
            <a:hlinkClick r:id="" action="ppaction://media"/>
            <a:extLst>
              <a:ext uri="{FF2B5EF4-FFF2-40B4-BE49-F238E27FC236}">
                <a16:creationId xmlns:a16="http://schemas.microsoft.com/office/drawing/2014/main" id="{E82F018B-DDD5-4DBA-807B-3198D3EC11C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8889" y="1085698"/>
            <a:ext cx="9369421" cy="5270417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B0BD01A-716F-4880-8490-FBAAD0BF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CA5F3E2-6F04-49F7-926D-69DE0BCE3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21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696EE4C-806B-4B92-A609-7532A753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8892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6604C0A-87CA-4F99-B2DB-E46ADD4D6A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2872" y="1656000"/>
            <a:ext cx="5421575" cy="3837658"/>
          </a:xfrm>
        </p:spPr>
        <p:txBody>
          <a:bodyPr/>
          <a:lstStyle/>
          <a:p>
            <a:r>
              <a:rPr lang="en-GB" dirty="0"/>
              <a:t>Despite corona fully functional end product</a:t>
            </a:r>
          </a:p>
          <a:p>
            <a:r>
              <a:rPr lang="en-GB" dirty="0"/>
              <a:t>Final test on developed hardware necessary </a:t>
            </a:r>
          </a:p>
          <a:p>
            <a:endParaRPr lang="en-GB" dirty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97CFC7E-85FB-4E94-9F94-1CD43545E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3F83061-9665-4125-AC60-1329FD2A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22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6EE98087-5EED-42CD-B556-9986344FA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24117224-0ED7-4B98-A29B-A7B5B711B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600" y="1903845"/>
            <a:ext cx="5422772" cy="3050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095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442119BF-6295-42E2-8E24-7BEBFFD83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6263" y="2158707"/>
            <a:ext cx="11041062" cy="3458162"/>
          </a:xfrm>
          <a:prstGeom prst="rect">
            <a:avLst/>
          </a:prstGeo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769EA9B-C9CE-4ADA-82CC-83FC2F4D6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60BAA8A-B04E-4D8F-B400-E2FC3BDD2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3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1A167F2-4DA8-414B-86F9-BFA9AF922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Introduction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98286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C65FF5BF-5CB5-44C3-9496-F7B1D7795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Energy provision for 1 semester (4-5 months)</a:t>
            </a:r>
          </a:p>
          <a:p>
            <a:r>
              <a:rPr lang="en-US" dirty="0"/>
              <a:t>Must be rechargeable</a:t>
            </a:r>
          </a:p>
          <a:p>
            <a:r>
              <a:rPr lang="en-US" dirty="0"/>
              <a:t>Light weight: ~300 g</a:t>
            </a:r>
          </a:p>
          <a:p>
            <a:r>
              <a:rPr lang="en-US" dirty="0"/>
              <a:t>Measure new data every 10 minutes</a:t>
            </a:r>
          </a:p>
          <a:p>
            <a:r>
              <a:rPr lang="en-US" dirty="0"/>
              <a:t>Send the data website every hour (</a:t>
            </a:r>
            <a:r>
              <a:rPr lang="nl-NL" dirty="0" err="1"/>
              <a:t>depending</a:t>
            </a:r>
            <a:r>
              <a:rPr lang="nl-NL" dirty="0"/>
              <a:t> on changes in data</a:t>
            </a:r>
            <a:r>
              <a:rPr lang="nl-BE" dirty="0"/>
              <a:t>)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FE0F2F4-8823-4C99-B8E5-0D8F3CC35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1169398-CBA2-4C35-835F-8C21BB7C1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4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FAE95D-F633-4B9F-B6CD-957E5C82F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Specifications</a:t>
            </a:r>
            <a:r>
              <a:rPr lang="nl-NL" dirty="0"/>
              <a:t> (</a:t>
            </a:r>
            <a:r>
              <a:rPr lang="nl-NL" dirty="0" err="1"/>
              <a:t>only</a:t>
            </a:r>
            <a:r>
              <a:rPr lang="nl-NL" dirty="0"/>
              <a:t> a few/most important)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30824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38AB0BC7-85CC-4F2B-B5B3-059F06FA8F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69128" y="1368000"/>
            <a:ext cx="5128944" cy="4706229"/>
          </a:xfrm>
          <a:prstGeom prst="rect">
            <a:avLst/>
          </a:prstGeo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F5FFB88-5715-4E13-9A44-D017E7A7D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6A78B8B-578C-40E5-8B00-9DC2BBF74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5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EC77D26-BD7F-4EDF-80CD-A51EA7C94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System architecture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74501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A16C3DC0-1D7F-4DAE-ABF2-7BDDBD8C9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Battery: Lithium-Ion battery</a:t>
            </a:r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Protection IC</a:t>
            </a:r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Charger IC via USB</a:t>
            </a:r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Reverse polarity protection </a:t>
            </a:r>
            <a:r>
              <a:rPr lang="en-US" dirty="0" err="1"/>
              <a:t>circtuit</a:t>
            </a:r>
            <a:endParaRPr lang="en-US" dirty="0"/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LDO: 3,6 V to 3,3 V</a:t>
            </a:r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Load switches to turn on/off the sensors</a:t>
            </a:r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Availability to measure current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4F0DA06-CCEA-42CA-832D-CB0C3D7C1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5211069-9A66-4BDE-95BF-4B0EDC04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6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EB073193-BDC0-41FA-A575-D18F4036A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Power management</a:t>
            </a:r>
          </a:p>
        </p:txBody>
      </p:sp>
    </p:spTree>
    <p:extLst>
      <p:ext uri="{BB962C8B-B14F-4D97-AF65-F5344CB8AC3E}">
        <p14:creationId xmlns:p14="http://schemas.microsoft.com/office/powerpoint/2010/main" val="3781593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20E938EE-E12C-427C-9EF9-C60155582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Completed</a:t>
            </a:r>
            <a:r>
              <a:rPr lang="nl-NL" dirty="0"/>
              <a:t>: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02B0B10-844A-4276-88CD-612310ED277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ESP32 single core</a:t>
            </a:r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Design main </a:t>
            </a:r>
            <a:r>
              <a:rPr lang="en-US" dirty="0" err="1"/>
              <a:t>pcb</a:t>
            </a:r>
            <a:endParaRPr lang="en-US" dirty="0"/>
          </a:p>
          <a:p>
            <a:pPr marL="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Boot and reset button</a:t>
            </a:r>
          </a:p>
          <a:p>
            <a:pPr marL="57150" indent="0">
              <a:lnSpc>
                <a:spcPct val="90000"/>
              </a:lnSpc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46A3F36-7269-480B-B2D0-CC1D3BEECE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 dirty="0" err="1"/>
              <a:t>To</a:t>
            </a:r>
            <a:r>
              <a:rPr lang="nl-NL" dirty="0"/>
              <a:t> do:</a:t>
            </a:r>
            <a:endParaRPr lang="nl-BE" dirty="0"/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7CF4B472-42DC-4BBB-B6E0-06214E67AD2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Soldering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Designing revision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E361024-F1EE-4211-A6FC-E9C2E9F13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2E0C575-CA9E-489E-97B6-87CFC6AC3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7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F8BD1597-74F2-44C4-B1E0-61B589E53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Microcontroller</a:t>
            </a:r>
          </a:p>
        </p:txBody>
      </p:sp>
    </p:spTree>
    <p:extLst>
      <p:ext uri="{BB962C8B-B14F-4D97-AF65-F5344CB8AC3E}">
        <p14:creationId xmlns:p14="http://schemas.microsoft.com/office/powerpoint/2010/main" val="3516638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F57FCC80-CD9B-4804-9745-D82EF86C6F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Completed</a:t>
            </a:r>
            <a:r>
              <a:rPr lang="nl-NL" dirty="0"/>
              <a:t>: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19B196-E30C-43A1-BA0F-A680B1A3D5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PCB design of separate sensor board</a:t>
            </a:r>
          </a:p>
          <a:p>
            <a:r>
              <a:rPr lang="en-GB" dirty="0"/>
              <a:t>Investigating response time of sensors</a:t>
            </a:r>
          </a:p>
          <a:p>
            <a:r>
              <a:rPr lang="en-GB" dirty="0"/>
              <a:t>Bringing sensors</a:t>
            </a:r>
          </a:p>
          <a:p>
            <a:pPr lvl="1"/>
            <a:r>
              <a:rPr lang="en-GB" dirty="0"/>
              <a:t>Functions: </a:t>
            </a:r>
            <a:r>
              <a:rPr lang="en-GB" dirty="0" err="1"/>
              <a:t>init</a:t>
            </a:r>
            <a:r>
              <a:rPr lang="en-GB" dirty="0"/>
              <a:t>, get data, sleep,…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725E219-6DF0-47BF-B866-478BA35B1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E690A8E-8F6D-4105-A1CC-B2EF75CD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8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0ABEC39-9D10-4F99-B715-4196A7A5D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Sensor design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49159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C8595642-525C-4E7C-BF0C-B646099C9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AMG8833:</a:t>
            </a:r>
            <a:endParaRPr lang="nl-BE" dirty="0"/>
          </a:p>
          <a:p>
            <a:pPr lvl="1"/>
            <a:r>
              <a:rPr lang="en-GB" dirty="0"/>
              <a:t>IR grid sensor with a 8x8 pixel raster to measure the population of the students</a:t>
            </a:r>
            <a:endParaRPr lang="nl-BE" dirty="0"/>
          </a:p>
          <a:p>
            <a:pPr lvl="1"/>
            <a:r>
              <a:rPr lang="en-GB" dirty="0"/>
              <a:t>ambient temperature</a:t>
            </a:r>
            <a:endParaRPr lang="nl-BE" dirty="0"/>
          </a:p>
          <a:p>
            <a:r>
              <a:rPr lang="en-GB" dirty="0"/>
              <a:t>CSS811: air quality sensor:</a:t>
            </a:r>
            <a:endParaRPr lang="nl-BE" dirty="0"/>
          </a:p>
          <a:p>
            <a:pPr lvl="1"/>
            <a:r>
              <a:rPr lang="nl-BE" dirty="0"/>
              <a:t>CO</a:t>
            </a:r>
            <a:r>
              <a:rPr lang="nl-BE" sz="1600" dirty="0"/>
              <a:t>2</a:t>
            </a:r>
            <a:r>
              <a:rPr lang="nl-BE" dirty="0"/>
              <a:t>-level</a:t>
            </a:r>
          </a:p>
          <a:p>
            <a:pPr lvl="1"/>
            <a:r>
              <a:rPr lang="en-GB" dirty="0"/>
              <a:t>Total Volatile Organic Compounds (TVOC)-level</a:t>
            </a:r>
            <a:endParaRPr lang="nl-BE" dirty="0"/>
          </a:p>
          <a:p>
            <a:r>
              <a:rPr lang="en-GB" dirty="0" err="1"/>
              <a:t>Sparkfun</a:t>
            </a:r>
            <a:r>
              <a:rPr lang="en-GB" dirty="0"/>
              <a:t> sound detector: microphone</a:t>
            </a:r>
            <a:endParaRPr lang="nl-BE" dirty="0"/>
          </a:p>
          <a:p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5574748-B3FD-423D-9971-3625BCC52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E20C475-FD12-4E31-BA30-D8D34B8A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4489B-098B-4FD8-BF1A-77B6DF63E8ED}" type="slidenum">
              <a:rPr lang="nl-BE" smtClean="0"/>
              <a:t>9</a:t>
            </a:fld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2C7BC98-37AD-4B2F-A418-BE075C3BB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Sensors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45502690"/>
      </p:ext>
    </p:extLst>
  </p:cSld>
  <p:clrMapOvr>
    <a:masterClrMapping/>
  </p:clrMapOvr>
</p:sld>
</file>

<file path=ppt/theme/theme1.xml><?xml version="1.0" encoding="utf-8"?>
<a:theme xmlns:a="http://schemas.openxmlformats.org/drawingml/2006/main" name="KU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ULeuven" id="{7001A53E-2B82-4D0A-AC40-8086FEAC883B}" vid="{22EC92A5-FBB7-428D-8436-B2C7B0F32B0E}"/>
    </a:ext>
  </a:extLst>
</a:theme>
</file>

<file path=ppt/theme/theme2.xml><?xml version="1.0" encoding="utf-8"?>
<a:theme xmlns:a="http://schemas.openxmlformats.org/drawingml/2006/main" name="KU Leuven Sedes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U Leuven" id="{BC384CAF-57B4-4083-BC3D-22218BF4A46A}" vid="{75672E21-F18C-4958-94B8-19E54344552B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KULeuven</Template>
  <TotalTime>410</TotalTime>
  <Words>731</Words>
  <Application>Microsoft Office PowerPoint</Application>
  <PresentationFormat>Breedbeeld</PresentationFormat>
  <Paragraphs>161</Paragraphs>
  <Slides>22</Slides>
  <Notes>5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2</vt:i4>
      </vt:variant>
      <vt:variant>
        <vt:lpstr>Diatitels</vt:lpstr>
      </vt:variant>
      <vt:variant>
        <vt:i4>22</vt:i4>
      </vt:variant>
    </vt:vector>
  </HeadingPairs>
  <TitlesOfParts>
    <vt:vector size="26" baseType="lpstr">
      <vt:lpstr>Arial</vt:lpstr>
      <vt:lpstr>Calibri</vt:lpstr>
      <vt:lpstr>KULeuven</vt:lpstr>
      <vt:lpstr>KU Leuven Sedes</vt:lpstr>
      <vt:lpstr>Embedded 2 – Cosy cafetaria Presentation</vt:lpstr>
      <vt:lpstr>Index</vt:lpstr>
      <vt:lpstr>Introduction</vt:lpstr>
      <vt:lpstr>Specifications (only a few/most important)</vt:lpstr>
      <vt:lpstr>System architecture</vt:lpstr>
      <vt:lpstr>Power management</vt:lpstr>
      <vt:lpstr>Microcontroller</vt:lpstr>
      <vt:lpstr>Sensor design</vt:lpstr>
      <vt:lpstr>Sensors</vt:lpstr>
      <vt:lpstr>Problems/limitations</vt:lpstr>
      <vt:lpstr>Housing design</vt:lpstr>
      <vt:lpstr>Problems/limitations</vt:lpstr>
      <vt:lpstr>Wi-Fi communication </vt:lpstr>
      <vt:lpstr>Software design</vt:lpstr>
      <vt:lpstr>Power consumption </vt:lpstr>
      <vt:lpstr>Power consumption</vt:lpstr>
      <vt:lpstr>Dashboard</vt:lpstr>
      <vt:lpstr>Dashboard</vt:lpstr>
      <vt:lpstr>Validation and testing</vt:lpstr>
      <vt:lpstr>Validation and testing</vt:lpstr>
      <vt:lpstr>Demo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Wi-Fi communication</dc:title>
  <dc:creator>thomas feys</dc:creator>
  <cp:lastModifiedBy>Tobias Cromheecke</cp:lastModifiedBy>
  <cp:revision>64</cp:revision>
  <dcterms:created xsi:type="dcterms:W3CDTF">2020-04-15T07:56:17Z</dcterms:created>
  <dcterms:modified xsi:type="dcterms:W3CDTF">2020-05-12T21:03:47Z</dcterms:modified>
</cp:coreProperties>
</file>